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2" r:id="rId2"/>
    <p:sldId id="257" r:id="rId3"/>
    <p:sldId id="259" r:id="rId4"/>
    <p:sldId id="268" r:id="rId5"/>
    <p:sldId id="260" r:id="rId6"/>
    <p:sldId id="273" r:id="rId7"/>
    <p:sldId id="258" r:id="rId8"/>
    <p:sldId id="274" r:id="rId9"/>
    <p:sldId id="275" r:id="rId10"/>
    <p:sldId id="271" r:id="rId11"/>
    <p:sldId id="276" r:id="rId12"/>
    <p:sldId id="267" r:id="rId13"/>
    <p:sldId id="265" r:id="rId14"/>
    <p:sldId id="262" r:id="rId15"/>
    <p:sldId id="269" r:id="rId16"/>
    <p:sldId id="270" r:id="rId17"/>
    <p:sldId id="266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E82A85D-B1F8-55F6-5618-18E694EC6598}" name="Partipilo, Gina" initials="" userId="S::gina.partipilo@austin.utexas.edu::790a8839-aabb-4aaf-8758-09b9c30e8bd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79"/>
    <p:restoredTop sz="94673"/>
  </p:normalViewPr>
  <p:slideViewPr>
    <p:cSldViewPr snapToGrid="0">
      <p:cViewPr varScale="1">
        <p:scale>
          <a:sx n="80" d="100"/>
          <a:sy n="80" d="100"/>
        </p:scale>
        <p:origin x="192" y="7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043E7-4FFD-CBEE-3021-5C5C961D5E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A6F858-9534-052C-E612-13AB972150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A11556-8254-6C4C-C13A-015AB9A08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6/15/24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1E9AB1-7A61-A622-CB6A-436D1CF3F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59B294-6D9D-E5B7-1CF8-5AD5B5A4D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091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2E481-AEC1-CA4D-06DD-F037B6862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1563A7-D8C2-9D9A-E9D0-761C764F25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B0F49B-F608-698F-AEB2-82066D19B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6/15/24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2AD303-FDB5-14A1-DE46-8FF2CAA60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D003B4-1588-9095-0F43-02ED28410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569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81FD76-FCC3-B2A6-6493-DBB280F7D6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C5CA90-8F71-B4B4-E9A0-A1A2DB116D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DB15F-A501-AD13-218E-60AE8C6C3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6/15/24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5CDCF7-553A-EE0D-1D10-45443DB84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8D5E00-F2DD-034B-C8BC-AC4D6B0A5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496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422B8-653D-D73D-C1D9-77881F433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5EBBE7-0E73-B732-27D3-DBBBA537AE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D5851C-C468-A916-87A8-EC1A5AEFA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6/15/24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491B16-889B-A318-DCCC-93285FBDC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B082DE-FC2E-C8DD-1CBC-EE48EF3FA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859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C124C-9CF8-068B-ED95-CA08CD7E6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AA66D0-4D55-3AB6-9E3B-7947D9CC73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4C34C-D535-3E0A-0556-DBD29D534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6/15/24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7D6591-C294-AE17-86DF-49214B543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3E4084-224D-9E5C-5A18-8CF006EA8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508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8CC4E-B550-6F97-CCAA-20731060A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6FF89E-BE71-FFEC-5DB0-48FE029FAA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FE9507-C20D-D450-23C1-B97E8143A1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5A406E-2BAD-AC03-87CB-73344CE05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6/15/24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9B3912-BC79-883C-10EF-62CADF474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3F7F1C-9308-0645-9C52-5458D7FBC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57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28DC3-9109-E092-4C81-AA15AEDC5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C6A230-52CC-5E76-4AE9-306137734D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E9AB15-8F24-3A68-57C9-8BF1DA4126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8CDC52-F3DA-6713-2BCF-2B2DBC5566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D9C431-649F-215C-7D4B-80B3636E5D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44FD18-7D3D-40C0-ABAC-E35A85A46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6/15/24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399D93-73F0-C007-D567-5796796C0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AA53B4-94EE-D918-5300-8FF5BF6B6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434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00AB8-9803-52D0-1710-73EE9D543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C72535-0D79-85D7-1C40-FA34D4FE2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6/15/24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4E1177-9B08-31C5-B4A0-FECF5E21E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8E28E5-E845-2FAF-EF7B-3F23DA014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41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87BE94-860F-97C4-64BA-CC754E06E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6/15/24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384DCB-770D-46CF-0A75-585A1AEEF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9046B5-2F10-53A2-2F9F-ACCACF383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258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8AF7E-E9D2-B9C6-3AED-C980DEFB8F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997F00-49D9-3EA0-1248-390091175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23EED4-3C4A-F6BF-6048-FD88C7B962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70208E-4D5E-0A01-0DE5-26EC8FCDE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6/15/24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4B5A4D-D06C-7636-76ED-73C6FE909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0CC601-DDB3-D87E-E52D-67E2E0DC3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98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FC96D-794A-1E0E-7808-59D25D18B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A06887-9BAE-22F8-160D-573A93583E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4D7E8E-8E28-2249-4881-1F21D1A85F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304A91-D2D7-DD29-2755-6F126579A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6/15/24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3C3129-F71D-311D-5E6A-796486D23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ED6898-602D-45A6-E8F7-C42F208D0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236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86D4A1B-9206-F45D-F73D-E938A7257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7228F7-486A-6E30-4D35-7E690B33CD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C2701A-A768-C991-EC64-D38A371CFC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0D7482F2-9E9A-4042-8E65-CB33ED25D4C2}" type="datetimeFigureOut">
              <a:rPr lang="en-US" smtClean="0"/>
              <a:pPr/>
              <a:t>6/15/24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BC57B7-68A1-2BDB-3624-5EE5C1F643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46AA6F-74AD-2C5B-268B-97ECC79B7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59D8F132-29D1-7F48-B87F-0327331731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192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rmofisher.com/order/catalog/product/S21374" TargetMode="External"/><Relationship Id="rId2" Type="http://schemas.openxmlformats.org/officeDocument/2006/relationships/hyperlink" Target="https://www.avidity.com/commerce/product.asp?NUMBER=1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black logo&#10;&#10;Description automatically generated with medium confidence">
            <a:extLst>
              <a:ext uri="{FF2B5EF4-FFF2-40B4-BE49-F238E27FC236}">
                <a16:creationId xmlns:a16="http://schemas.microsoft.com/office/drawing/2014/main" id="{C8FEC116-2565-6598-036A-1A407F2FEB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5407511" cy="40178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9DB439D-6D5D-69AE-E3C9-8B50C525A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46327" y="2970306"/>
            <a:ext cx="9144000" cy="2387600"/>
          </a:xfrm>
        </p:spPr>
        <p:txBody>
          <a:bodyPr/>
          <a:lstStyle/>
          <a:p>
            <a:r>
              <a:rPr lang="en-US" dirty="0"/>
              <a:t>Pipettes and Problem Solving</a:t>
            </a:r>
          </a:p>
        </p:txBody>
      </p:sp>
    </p:spTree>
    <p:extLst>
      <p:ext uri="{BB962C8B-B14F-4D97-AF65-F5344CB8AC3E}">
        <p14:creationId xmlns:p14="http://schemas.microsoft.com/office/powerpoint/2010/main" val="30751637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316A2-D036-F627-9F0F-13A8BD002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016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Additional Information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1C8A44-FB26-D53E-CF6D-5C61F53AC10F}"/>
              </a:ext>
            </a:extLst>
          </p:cNvPr>
          <p:cNvSpPr txBox="1"/>
          <p:nvPr/>
        </p:nvSpPr>
        <p:spPr>
          <a:xfrm>
            <a:off x="274534" y="1419741"/>
            <a:ext cx="116429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</a:rPr>
              <a:t>Previous experiment relating OD</a:t>
            </a:r>
            <a:r>
              <a:rPr lang="en-US" sz="2800" baseline="-25000" dirty="0">
                <a:latin typeface="Arial" panose="020B0604020202020204" pitchFamily="34" charset="0"/>
              </a:rPr>
              <a:t>600</a:t>
            </a:r>
            <a:r>
              <a:rPr lang="en-US" sz="2800" dirty="0">
                <a:latin typeface="Arial" panose="020B0604020202020204" pitchFamily="34" charset="0"/>
              </a:rPr>
              <a:t> to Pro2 (another protein) expression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21558C5-DA6C-48B2-6E6F-17F2FD51B2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2926" y="2306687"/>
            <a:ext cx="3866148" cy="4047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0735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316A2-D036-F627-9F0F-13A8BD002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Additional Information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8766872-E10F-96D1-398E-1569687691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3679494"/>
              </p:ext>
            </p:extLst>
          </p:nvPr>
        </p:nvGraphicFramePr>
        <p:xfrm>
          <a:off x="445305" y="1468582"/>
          <a:ext cx="10014877" cy="4118125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2501041">
                  <a:extLst>
                    <a:ext uri="{9D8B030D-6E8A-4147-A177-3AD203B41FA5}">
                      <a16:colId xmlns:a16="http://schemas.microsoft.com/office/drawing/2014/main" val="523812257"/>
                    </a:ext>
                  </a:extLst>
                </a:gridCol>
                <a:gridCol w="7513836">
                  <a:extLst>
                    <a:ext uri="{9D8B030D-6E8A-4147-A177-3AD203B41FA5}">
                      <a16:colId xmlns:a16="http://schemas.microsoft.com/office/drawing/2014/main" val="3661975756"/>
                    </a:ext>
                  </a:extLst>
                </a:gridCol>
              </a:tblGrid>
              <a:tr h="412311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Additional Information</a:t>
                      </a:r>
                    </a:p>
                  </a:txBody>
                  <a:tcPr marL="65270" marR="6527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3206872"/>
                  </a:ext>
                </a:extLst>
              </a:tr>
              <a:tr h="82462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Other researchers’ experiments </a:t>
                      </a:r>
                      <a:endParaRPr lang="en-US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en-US" sz="1800" kern="100">
                          <a:effectLst/>
                        </a:rPr>
                        <a:t>Researcher 1: culturing E. coli with homologous Pro1 for other assays (working)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en-US" sz="1800" kern="100">
                          <a:effectLst/>
                        </a:rPr>
                        <a:t>Researcher 2: using plate reader for green fluorescent protein assays (working)</a:t>
                      </a:r>
                      <a:endParaRPr lang="en-US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extLst>
                  <a:ext uri="{0D108BD9-81ED-4DB2-BD59-A6C34878D82A}">
                    <a16:rowId xmlns:a16="http://schemas.microsoft.com/office/drawing/2014/main" val="763197722"/>
                  </a:ext>
                </a:extLst>
              </a:tr>
              <a:tr h="123693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Storage information</a:t>
                      </a:r>
                      <a:endParaRPr lang="en-US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en-US" sz="1800" kern="100" dirty="0" err="1">
                          <a:effectLst/>
                        </a:rPr>
                        <a:t>BirA</a:t>
                      </a:r>
                      <a:r>
                        <a:rPr lang="en-US" sz="1800" kern="100" dirty="0">
                          <a:effectLst/>
                        </a:rPr>
                        <a:t> kit was used twice previously but was kept on ice and immediately stored in -80 </a:t>
                      </a:r>
                      <a:r>
                        <a:rPr lang="en-US" sz="1800" kern="100" dirty="0">
                          <a:effectLst/>
                          <a:sym typeface="Symbol" pitchFamily="2" charset="2"/>
                        </a:rPr>
                        <a:t></a:t>
                      </a:r>
                      <a:r>
                        <a:rPr lang="en-US" sz="1800" kern="100" dirty="0">
                          <a:effectLst/>
                        </a:rPr>
                        <a:t>C freezer. It is unlikely the kit has degraded due to storage.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en-US" sz="1800" kern="100" dirty="0">
                          <a:effectLst/>
                        </a:rPr>
                        <a:t>The conjugated streptavidin is new and has been stored in the -20 </a:t>
                      </a:r>
                      <a:r>
                        <a:rPr lang="en-US" sz="1800" kern="100" dirty="0">
                          <a:effectLst/>
                          <a:sym typeface="Symbol" pitchFamily="2" charset="2"/>
                        </a:rPr>
                        <a:t></a:t>
                      </a:r>
                      <a:r>
                        <a:rPr lang="en-US" sz="1800" kern="100" dirty="0">
                          <a:effectLst/>
                        </a:rPr>
                        <a:t>C freezer. It has only been opened with the tube on ice and the lights dimmed. </a:t>
                      </a:r>
                      <a:endParaRPr lang="en-US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extLst>
                  <a:ext uri="{0D108BD9-81ED-4DB2-BD59-A6C34878D82A}">
                    <a16:rowId xmlns:a16="http://schemas.microsoft.com/office/drawing/2014/main" val="177886455"/>
                  </a:ext>
                </a:extLst>
              </a:tr>
              <a:tr h="123693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Kit information</a:t>
                      </a:r>
                    </a:p>
                  </a:txBody>
                  <a:tcPr marL="65270" marR="6527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en-US" sz="1800" kern="100" dirty="0" err="1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BirA</a:t>
                      </a:r>
                      <a:r>
                        <a:rPr lang="en-US" sz="18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kit: </a:t>
                      </a:r>
                      <a:r>
                        <a:rPr lang="en-US" sz="18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  <a:hlinkClick r:id="rId2"/>
                        </a:rPr>
                        <a:t>https://www.avidity.com/commerce/product.asp?NUMBER=1</a:t>
                      </a:r>
                      <a:endParaRPr lang="en-US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itchFamily="2" charset="2"/>
                        <a:buChar char=""/>
                      </a:pPr>
                      <a:r>
                        <a:rPr lang="en-US" sz="18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Conjugated-streptavidin: </a:t>
                      </a:r>
                      <a:r>
                        <a:rPr lang="en-US" sz="180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https://www.thermofisher.com/order/catalog/product/S21374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en-US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extLst>
                  <a:ext uri="{0D108BD9-81ED-4DB2-BD59-A6C34878D82A}">
                    <a16:rowId xmlns:a16="http://schemas.microsoft.com/office/drawing/2014/main" val="17006173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02478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A4318-E842-4845-2C42-B0842D5B9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Hypothetical experiment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8B34B3-4C05-C0FC-03D9-76EB6C5830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27566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Increasing the concentration of streptavidin yields a small overall increase in fluorescence measured</a:t>
            </a: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378707-D060-C8A2-6C0F-466BA823EE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834189"/>
            <a:ext cx="5042869" cy="6023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039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A4318-E842-4845-2C42-B0842D5B9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Hypothetical experiment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102152-99C4-0FD0-A465-07FC9DA6B77E}"/>
              </a:ext>
            </a:extLst>
          </p:cNvPr>
          <p:cNvSpPr txBox="1"/>
          <p:nvPr/>
        </p:nvSpPr>
        <p:spPr>
          <a:xfrm>
            <a:off x="1081617" y="1690688"/>
            <a:ext cx="518371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Increasing the incubation time of streptavidin binding yields a small overall increase in fluorescence measured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3DF05F8-112F-2340-36B4-C62CE4781B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3490" y="721895"/>
            <a:ext cx="4826893" cy="6136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9083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A4318-E842-4845-2C42-B0842D5B9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Hypothetical experiment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A4BD55-3DE5-13B2-9F4B-CDC2A14BE9F4}"/>
              </a:ext>
            </a:extLst>
          </p:cNvPr>
          <p:cNvSpPr txBox="1"/>
          <p:nvPr/>
        </p:nvSpPr>
        <p:spPr>
          <a:xfrm>
            <a:off x="1081617" y="1690688"/>
            <a:ext cx="518371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Increasing the plate reader gain yields a small overall increase in fluorescence measured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72B0E32-7A4D-906B-1930-E688CE312E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677612"/>
            <a:ext cx="4921633" cy="581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320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A4318-E842-4845-2C42-B0842D5B9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Hypothetical experiment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450918-DFFF-CFEF-18DF-CB14DF63A215}"/>
              </a:ext>
            </a:extLst>
          </p:cNvPr>
          <p:cNvSpPr txBox="1"/>
          <p:nvPr/>
        </p:nvSpPr>
        <p:spPr>
          <a:xfrm>
            <a:off x="1081617" y="1690688"/>
            <a:ext cx="518371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Remaking the stocks yields no change to the outcome.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819FE3-20B2-B9F3-3A74-F0DA349B56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5333" y="581359"/>
            <a:ext cx="4948861" cy="5911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3775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A4318-E842-4845-2C42-B0842D5B9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Hypothetical experiment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F14355-EAFE-7166-9621-89A4DD5254E7}"/>
              </a:ext>
            </a:extLst>
          </p:cNvPr>
          <p:cNvSpPr txBox="1"/>
          <p:nvPr/>
        </p:nvSpPr>
        <p:spPr>
          <a:xfrm>
            <a:off x="1081617" y="1690688"/>
            <a:ext cx="518371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Changing the binding buffer to a lower salt buffer during the </a:t>
            </a:r>
            <a:r>
              <a:rPr lang="en-US" sz="2000" kern="100" dirty="0" err="1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biotinylation</a:t>
            </a:r>
            <a:r>
              <a:rPr lang="en-US" sz="20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step allows the </a:t>
            </a:r>
            <a:r>
              <a:rPr lang="en-US" sz="2000" kern="100" dirty="0" err="1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BirA</a:t>
            </a:r>
            <a:r>
              <a:rPr lang="en-US" sz="20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to properly act, by not inhibiting with salt.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C4C8FF-7489-950F-75EE-32B73E42A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5333" y="344905"/>
            <a:ext cx="5163737" cy="6168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7726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6FB0B-9B61-9B38-2347-767C7E0FD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961ACB-3783-EA45-7BED-EE2440CDBB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Cells were resuspended </a:t>
            </a:r>
            <a:r>
              <a:rPr lang="en-US" sz="1800" kern="100" dirty="0">
                <a:ea typeface="Aptos" panose="020B0004020202020204" pitchFamily="34" charset="0"/>
                <a:cs typeface="Times New Roman" panose="02020603050405020304" pitchFamily="18" charset="0"/>
              </a:rPr>
              <a:t>and diluted in </a:t>
            </a:r>
            <a:r>
              <a:rPr lang="en-US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LB (step 6a) which has 172 mM NaCl and decreases </a:t>
            </a:r>
            <a:r>
              <a:rPr lang="en-US" sz="18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BirA</a:t>
            </a:r>
            <a:r>
              <a:rPr lang="en-US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activity by over 50%, preventing proper biotin ligation and thus proper streptavidin binding.</a:t>
            </a:r>
          </a:p>
        </p:txBody>
      </p:sp>
    </p:spTree>
    <p:extLst>
      <p:ext uri="{BB962C8B-B14F-4D97-AF65-F5344CB8AC3E}">
        <p14:creationId xmlns:p14="http://schemas.microsoft.com/office/powerpoint/2010/main" val="2010930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13F5D-5825-72AB-1A15-24DC4C884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Scenario: Antibody Anxiety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2B307A-E234-D060-D6DF-B5A8390C43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5573"/>
            <a:ext cx="10515600" cy="196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You are a researcher interested in quantifying protein expression (previously confirmed as being expressed) using fluorescently conjugated streptavidin as measured on a plate reader</a:t>
            </a:r>
            <a:r>
              <a:rPr lang="en-US" sz="1600" dirty="0"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sz="18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You h</a:t>
            </a:r>
            <a:r>
              <a:rPr lang="en-US" sz="1800" dirty="0">
                <a:ea typeface="Aptos" panose="020B0004020202020204" pitchFamily="34" charset="0"/>
                <a:cs typeface="Times New Roman" panose="02020603050405020304" pitchFamily="18" charset="0"/>
              </a:rPr>
              <a:t>ave previously confirmed Pro2, your protein of interest, is expressed as an outer membrane protein. </a:t>
            </a:r>
          </a:p>
          <a:p>
            <a:pPr marL="0" indent="0">
              <a:buNone/>
            </a:pPr>
            <a:r>
              <a:rPr lang="en-US" sz="1800" dirty="0">
                <a:ea typeface="Aptos" panose="020B0004020202020204" pitchFamily="34" charset="0"/>
                <a:cs typeface="Times New Roman" panose="02020603050405020304" pitchFamily="18" charset="0"/>
              </a:rPr>
              <a:t>You’re using a protocol that you obtained from another student in the lab. Both your protocol and the old protocol are things that can be shared with </a:t>
            </a:r>
            <a:r>
              <a:rPr lang="en-US" sz="1800">
                <a:ea typeface="Aptos" panose="020B0004020202020204" pitchFamily="34" charset="0"/>
                <a:cs typeface="Times New Roman" panose="02020603050405020304" pitchFamily="18" charset="0"/>
              </a:rPr>
              <a:t>the group.</a:t>
            </a:r>
            <a:endParaRPr lang="en-US" sz="1800" dirty="0"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525FC80-0D65-7EAF-9DFD-2EA5A489E6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4828" b="35447"/>
          <a:stretch/>
        </p:blipFill>
        <p:spPr>
          <a:xfrm>
            <a:off x="270163" y="3252838"/>
            <a:ext cx="11651673" cy="3240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961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E673A-478B-FAC1-D195-254E3A884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Sample Layout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BD1A7A-B38E-0DEE-5D27-890FC6D2CA5C}"/>
              </a:ext>
            </a:extLst>
          </p:cNvPr>
          <p:cNvSpPr txBox="1"/>
          <p:nvPr/>
        </p:nvSpPr>
        <p:spPr>
          <a:xfrm>
            <a:off x="3338624" y="2836754"/>
            <a:ext cx="37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0D98D3-2BEA-5116-C2F2-9256315E1B8B}"/>
              </a:ext>
            </a:extLst>
          </p:cNvPr>
          <p:cNvSpPr txBox="1"/>
          <p:nvPr/>
        </p:nvSpPr>
        <p:spPr>
          <a:xfrm>
            <a:off x="3817945" y="2836754"/>
            <a:ext cx="37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2.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2CC27E-762A-A02A-3656-A54BE80AC113}"/>
              </a:ext>
            </a:extLst>
          </p:cNvPr>
          <p:cNvSpPr txBox="1"/>
          <p:nvPr/>
        </p:nvSpPr>
        <p:spPr>
          <a:xfrm>
            <a:off x="4297266" y="2836754"/>
            <a:ext cx="37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3.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96DA8A-6E6F-8039-A718-96B81D39D66F}"/>
              </a:ext>
            </a:extLst>
          </p:cNvPr>
          <p:cNvSpPr txBox="1"/>
          <p:nvPr/>
        </p:nvSpPr>
        <p:spPr>
          <a:xfrm>
            <a:off x="4776587" y="2836754"/>
            <a:ext cx="37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</a:rPr>
              <a:t>4.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F28383-D7CE-039B-7A5E-E145DD67331A}"/>
              </a:ext>
            </a:extLst>
          </p:cNvPr>
          <p:cNvSpPr txBox="1"/>
          <p:nvPr/>
        </p:nvSpPr>
        <p:spPr>
          <a:xfrm>
            <a:off x="3338624" y="3331979"/>
            <a:ext cx="37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DA49FB-C3B1-085E-BE48-8F908309FD20}"/>
              </a:ext>
            </a:extLst>
          </p:cNvPr>
          <p:cNvSpPr txBox="1"/>
          <p:nvPr/>
        </p:nvSpPr>
        <p:spPr>
          <a:xfrm>
            <a:off x="3338624" y="3751835"/>
            <a:ext cx="37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C9FD45D-8A79-87CF-5F8C-61D656542A97}"/>
              </a:ext>
            </a:extLst>
          </p:cNvPr>
          <p:cNvSpPr txBox="1"/>
          <p:nvPr/>
        </p:nvSpPr>
        <p:spPr>
          <a:xfrm>
            <a:off x="3817945" y="3335870"/>
            <a:ext cx="37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2.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AC4EDA-82D8-7999-221E-ED7A89B90838}"/>
              </a:ext>
            </a:extLst>
          </p:cNvPr>
          <p:cNvSpPr txBox="1"/>
          <p:nvPr/>
        </p:nvSpPr>
        <p:spPr>
          <a:xfrm>
            <a:off x="3817945" y="3751835"/>
            <a:ext cx="37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2.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25CED17-94BC-CF68-ADAE-8F00A6D2C657}"/>
              </a:ext>
            </a:extLst>
          </p:cNvPr>
          <p:cNvSpPr txBox="1"/>
          <p:nvPr/>
        </p:nvSpPr>
        <p:spPr>
          <a:xfrm>
            <a:off x="4297266" y="3331211"/>
            <a:ext cx="37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3.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A58486-D95F-0005-49CC-A3C9D6291C65}"/>
              </a:ext>
            </a:extLst>
          </p:cNvPr>
          <p:cNvSpPr txBox="1"/>
          <p:nvPr/>
        </p:nvSpPr>
        <p:spPr>
          <a:xfrm>
            <a:off x="4297266" y="3751835"/>
            <a:ext cx="37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3.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E4A4383-CA4B-EBB3-5C59-2B713B30B455}"/>
              </a:ext>
            </a:extLst>
          </p:cNvPr>
          <p:cNvSpPr txBox="1"/>
          <p:nvPr/>
        </p:nvSpPr>
        <p:spPr>
          <a:xfrm>
            <a:off x="4776587" y="3330709"/>
            <a:ext cx="37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</a:rPr>
              <a:t>4.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D958F41-4EBD-0FBD-6692-BD397FC19091}"/>
              </a:ext>
            </a:extLst>
          </p:cNvPr>
          <p:cNvSpPr txBox="1"/>
          <p:nvPr/>
        </p:nvSpPr>
        <p:spPr>
          <a:xfrm>
            <a:off x="4776587" y="3751835"/>
            <a:ext cx="37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</a:rPr>
              <a:t>4.</a:t>
            </a:r>
          </a:p>
        </p:txBody>
      </p:sp>
      <p:pic>
        <p:nvPicPr>
          <p:cNvPr id="13" name="Picture 12" descr="A screenshot of a game&#10;&#10;Description automatically generated">
            <a:extLst>
              <a:ext uri="{FF2B5EF4-FFF2-40B4-BE49-F238E27FC236}">
                <a16:creationId xmlns:a16="http://schemas.microsoft.com/office/drawing/2014/main" id="{C33D418C-A4BD-6240-F518-F0C71715C9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883" r="11569" b="18767"/>
          <a:stretch/>
        </p:blipFill>
        <p:spPr>
          <a:xfrm>
            <a:off x="1653540" y="1286785"/>
            <a:ext cx="8884920" cy="529943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86A1216-465E-B0C2-04CB-547B3A0E1034}"/>
              </a:ext>
            </a:extLst>
          </p:cNvPr>
          <p:cNvSpPr txBox="1"/>
          <p:nvPr/>
        </p:nvSpPr>
        <p:spPr>
          <a:xfrm>
            <a:off x="5446659" y="6355383"/>
            <a:ext cx="63291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*each sample represents a biological replicate</a:t>
            </a:r>
          </a:p>
        </p:txBody>
      </p:sp>
    </p:spTree>
    <p:extLst>
      <p:ext uri="{BB962C8B-B14F-4D97-AF65-F5344CB8AC3E}">
        <p14:creationId xmlns:p14="http://schemas.microsoft.com/office/powerpoint/2010/main" val="3818962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116A3-F33C-C8C3-EAC3-DE845A4D8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Expected Results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53A390-678D-3D4F-4067-63A5EAAA0D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1950" y="716480"/>
            <a:ext cx="4835744" cy="57763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04AD565-46D0-5E11-6FAB-8DC615109039}"/>
                  </a:ext>
                </a:extLst>
              </p:cNvPr>
              <p:cNvSpPr txBox="1"/>
              <p:nvPr/>
            </p:nvSpPr>
            <p:spPr>
              <a:xfrm>
                <a:off x="1452717" y="3143056"/>
                <a:ext cx="2163989" cy="571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mtClean="0">
                          <a:latin typeface="Cambria Math" panose="02040503050406030204" pitchFamily="18" charset="0"/>
                        </a:rPr>
                        <m:t>𝑅𝐹𝑈</m:t>
                      </m:r>
                      <m:r>
                        <a:rPr lang="en-US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 panose="02040503050406030204" pitchFamily="18" charset="0"/>
                            </a:rPr>
                            <m:t>𝑓𝑙𝑢𝑜𝑟𝑒𝑠𝑐𝑒𝑛𝑐𝑒</m:t>
                          </m:r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𝑂𝐷</m:t>
                              </m:r>
                            </m:e>
                            <m:sub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600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04AD565-46D0-5E11-6FAB-8DC6151090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2717" y="3143056"/>
                <a:ext cx="2163989" cy="571888"/>
              </a:xfrm>
              <a:prstGeom prst="rect">
                <a:avLst/>
              </a:prstGeom>
              <a:blipFill>
                <a:blip r:embed="rId3"/>
                <a:stretch>
                  <a:fillRect l="-2339" t="-4348" r="-350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2150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6F879-D76A-D944-DE19-1E5B87A6E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Results (Ex. 650 nm)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AE5BE16-CEC3-A92F-5F52-71F2BCCF93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313310"/>
              </p:ext>
            </p:extLst>
          </p:nvPr>
        </p:nvGraphicFramePr>
        <p:xfrm>
          <a:off x="1158240" y="2529735"/>
          <a:ext cx="4937760" cy="2311875"/>
        </p:xfrm>
        <a:graphic>
          <a:graphicData uri="http://schemas.openxmlformats.org/drawingml/2006/table">
            <a:tbl>
              <a:tblPr firstRow="1">
                <a:tableStyleId>{69012ECD-51FC-41F1-AA8D-1B2483CD663E}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3154975243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1726818429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1467460580"/>
                    </a:ext>
                  </a:extLst>
                </a:gridCol>
              </a:tblGrid>
              <a:tr h="239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 1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 2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 3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93828672"/>
                  </a:ext>
                </a:extLst>
              </a:tr>
              <a:tr h="690743"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142.248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159.791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164.026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45882277"/>
                  </a:ext>
                </a:extLst>
              </a:tr>
              <a:tr h="690743"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164.583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150.259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150.868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98876731"/>
                  </a:ext>
                </a:extLst>
              </a:tr>
              <a:tr h="690743"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142.528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151.897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167.175</a:t>
                      </a:r>
                      <a:endParaRPr lang="en-US" sz="24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9755381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66B8B94-4DC1-1603-C6AF-DDC80C5B5A73}"/>
                  </a:ext>
                </a:extLst>
              </p:cNvPr>
              <p:cNvSpPr txBox="1"/>
              <p:nvPr/>
            </p:nvSpPr>
            <p:spPr>
              <a:xfrm>
                <a:off x="1202345" y="1586399"/>
                <a:ext cx="2163989" cy="571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mtClean="0">
                          <a:latin typeface="Cambria Math" panose="02040503050406030204" pitchFamily="18" charset="0"/>
                        </a:rPr>
                        <m:t>𝑅𝐹𝑈</m:t>
                      </m:r>
                      <m:r>
                        <a:rPr lang="en-US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 panose="02040503050406030204" pitchFamily="18" charset="0"/>
                            </a:rPr>
                            <m:t>𝑓𝑙𝑢𝑜𝑟𝑒𝑠𝑐𝑒𝑛𝑐𝑒</m:t>
                          </m:r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𝑂𝐷</m:t>
                              </m:r>
                            </m:e>
                            <m:sub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600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66B8B94-4DC1-1603-C6AF-DDC80C5B5A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2345" y="1586399"/>
                <a:ext cx="2163989" cy="571888"/>
              </a:xfrm>
              <a:prstGeom prst="rect">
                <a:avLst/>
              </a:prstGeom>
              <a:blipFill>
                <a:blip r:embed="rId2"/>
                <a:stretch>
                  <a:fillRect l="-1754" t="-4348" r="-350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955FC248-7134-6A65-83F5-9480664F8E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0360" y="770019"/>
            <a:ext cx="5216731" cy="5831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141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2C39E-E39B-52E4-950D-806320633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Troubleshoot the lack of signal from the antibody labelling experiment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B97F4-67AD-92E2-A806-6D7CD60FD7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6667" y="2513385"/>
            <a:ext cx="8289909" cy="3792071"/>
          </a:xfrm>
        </p:spPr>
        <p:txBody>
          <a:bodyPr anchor="ctr">
            <a:normAutofit fontScale="925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en-US" dirty="0"/>
              <a:t>Reach consensus and propose 3 experiments</a:t>
            </a:r>
          </a:p>
          <a:p>
            <a:pPr>
              <a:lnSpc>
                <a:spcPct val="160000"/>
              </a:lnSpc>
            </a:pPr>
            <a:r>
              <a:rPr lang="en-US" dirty="0"/>
              <a:t>Ask details of experimental set up</a:t>
            </a:r>
          </a:p>
          <a:p>
            <a:pPr>
              <a:lnSpc>
                <a:spcPct val="160000"/>
              </a:lnSpc>
            </a:pPr>
            <a:r>
              <a:rPr lang="en-US" dirty="0"/>
              <a:t>Obtain information about other experiments in the lab</a:t>
            </a:r>
          </a:p>
          <a:p>
            <a:pPr>
              <a:lnSpc>
                <a:spcPct val="160000"/>
              </a:lnSpc>
            </a:pPr>
            <a:r>
              <a:rPr lang="en-US" dirty="0"/>
              <a:t>Consult references and read literature</a:t>
            </a:r>
          </a:p>
          <a:p>
            <a:pPr>
              <a:lnSpc>
                <a:spcPct val="160000"/>
              </a:lnSpc>
            </a:pPr>
            <a:r>
              <a:rPr lang="en-US" dirty="0"/>
              <a:t>Use laptops, books, notebooks</a:t>
            </a:r>
          </a:p>
          <a:p>
            <a:pPr marL="0" indent="0">
              <a:lnSpc>
                <a:spcPct val="160000"/>
              </a:lnSpc>
              <a:buNone/>
            </a:pPr>
            <a:endParaRPr lang="en-US" dirty="0"/>
          </a:p>
          <a:p>
            <a:pPr>
              <a:lnSpc>
                <a:spcPct val="160000"/>
              </a:lnSpc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7650B9-5693-C771-6A27-2A7C2F6EE8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5424" y="2065991"/>
            <a:ext cx="1223682" cy="3582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013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13891-41AE-4E85-4D8E-A051F1EE8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Detailed protocol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EE2CD63-D222-F87E-91A8-7C483D0C5D4A}"/>
              </a:ext>
            </a:extLst>
          </p:cNvPr>
          <p:cNvSpPr txBox="1"/>
          <p:nvPr/>
        </p:nvSpPr>
        <p:spPr>
          <a:xfrm>
            <a:off x="733732" y="986350"/>
            <a:ext cx="10976487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Your set up</a:t>
            </a:r>
            <a:endParaRPr lang="en-US" altLang="en-US" sz="800" dirty="0"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Inoculate 5 mL Luria Broth (LB) cultures with E. coli cells harboring Pro2 gene on inducible plasmid and incubate at 37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  <a:sym typeface="Symbol" pitchFamily="2" charset="2"/>
              </a:rPr>
              <a:t>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C.</a:t>
            </a:r>
            <a:endParaRPr kumimoji="0" lang="en-US" altLang="en-US" sz="8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sym typeface="Symbol" pitchFamily="2" charset="2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  <a:sym typeface="Symbol" pitchFamily="2" charset="2"/>
              </a:rPr>
              <a:t>After 4 hours, induce cultures with IPTG and lower the incubator temperature.</a:t>
            </a:r>
            <a:endParaRPr kumimoji="0" lang="en-US" altLang="en-US" sz="8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sym typeface="Symbol" pitchFamily="2" charset="2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  <a:sym typeface="Symbol" pitchFamily="2" charset="2"/>
              </a:rPr>
              <a:t>Allow the cells to grow overnight.</a:t>
            </a:r>
            <a:endParaRPr kumimoji="0" lang="en-US" altLang="en-US" sz="8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sym typeface="Symbol" pitchFamily="2" charset="2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  <a:sym typeface="Symbol" pitchFamily="2" charset="2"/>
              </a:rPr>
              <a:t>The next day, harvest the cells by centrifuging the cultures for 10 minutes at 6000 </a:t>
            </a:r>
            <a:r>
              <a:rPr kumimoji="0" lang="en-US" altLang="en-US" sz="120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  <a:sym typeface="Symbol" pitchFamily="2" charset="2"/>
              </a:rPr>
              <a:t>xg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  <a:sym typeface="Symbol" pitchFamily="2" charset="2"/>
              </a:rPr>
              <a:t>.</a:t>
            </a:r>
            <a:endParaRPr kumimoji="0" lang="en-US" altLang="en-US" sz="8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sym typeface="Symbol" pitchFamily="2" charset="2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  <a:sym typeface="Symbol" pitchFamily="2" charset="2"/>
              </a:rPr>
              <a:t>Resuspend the cell pellet in 0.5 mL LB at OD</a:t>
            </a:r>
            <a:r>
              <a:rPr kumimoji="0" lang="en-US" altLang="en-US" sz="120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  <a:sym typeface="Symbol" pitchFamily="2" charset="2"/>
              </a:rPr>
              <a:t>600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  <a:sym typeface="Symbol" pitchFamily="2" charset="2"/>
              </a:rPr>
              <a:t> = 0.8 (as measured on plate reader) in microcentrifuge tubes.</a:t>
            </a:r>
            <a:endParaRPr kumimoji="0" lang="en-US" altLang="en-US" sz="8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sym typeface="Symbol" pitchFamily="2" charset="2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  <a:sym typeface="Symbol" pitchFamily="2" charset="2"/>
              </a:rPr>
              <a:t>Using Avidity </a:t>
            </a:r>
            <a:r>
              <a:rPr kumimoji="0" lang="en-US" altLang="en-US" sz="120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  <a:sym typeface="Symbol" pitchFamily="2" charset="2"/>
              </a:rPr>
              <a:t>BirA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  <a:sym typeface="Symbol" pitchFamily="2" charset="2"/>
              </a:rPr>
              <a:t> kit (1, 7):</a:t>
            </a:r>
            <a:endParaRPr kumimoji="0" lang="en-US" altLang="en-US" sz="8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sym typeface="Symbol" pitchFamily="2" charset="2"/>
            </a:endParaRPr>
          </a:p>
          <a:p>
            <a:pPr marL="685800" lvl="1" indent="-2286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lphaUcPeriod"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  <a:sym typeface="Symbol" pitchFamily="2" charset="2"/>
              </a:rPr>
              <a:t>Dilute cells using LB to 40 µM Pro2 based on previous OD</a:t>
            </a:r>
            <a:r>
              <a:rPr kumimoji="0" lang="en-US" altLang="en-US" sz="120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  <a:sym typeface="Symbol" pitchFamily="2" charset="2"/>
              </a:rPr>
              <a:t>600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  <a:sym typeface="Symbol" pitchFamily="2" charset="2"/>
              </a:rPr>
              <a:t> vs Pro2 expression calibration curve.</a:t>
            </a:r>
            <a:endParaRPr kumimoji="0" lang="en-US" altLang="en-US" sz="8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sym typeface="Symbol" pitchFamily="2" charset="2"/>
            </a:endParaRPr>
          </a:p>
          <a:p>
            <a:pPr marL="685800" lvl="1" indent="-2286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lphaUcPeriod"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  <a:sym typeface="Symbol" pitchFamily="2" charset="2"/>
              </a:rPr>
              <a:t>Final reaction:  </a:t>
            </a:r>
          </a:p>
          <a:p>
            <a:pPr marL="685800" lvl="1" indent="-2286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lphaUcPeriod"/>
            </a:pPr>
            <a:endParaRPr lang="en-US" altLang="en-US" sz="1200" dirty="0"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  <a:sym typeface="Symbol" pitchFamily="2" charset="2"/>
            </a:endParaRPr>
          </a:p>
          <a:p>
            <a:pPr marL="685800" lvl="1" indent="-2286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lphaUcPeriod"/>
            </a:pPr>
            <a:endParaRPr kumimoji="0" lang="en-US" altLang="en-US" sz="12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  <a:sym typeface="Symbol" pitchFamily="2" charset="2"/>
            </a:endParaRPr>
          </a:p>
          <a:p>
            <a:pPr marL="685800" lvl="1" indent="-2286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lphaUcPeriod"/>
            </a:pPr>
            <a:endParaRPr lang="en-US" altLang="en-US" sz="1200" dirty="0"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  <a:sym typeface="Symbol" pitchFamily="2" charset="2"/>
            </a:endParaRPr>
          </a:p>
          <a:p>
            <a:pPr marL="685800" lvl="1" indent="-2286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lphaUcPeriod"/>
            </a:pPr>
            <a:endParaRPr kumimoji="0" lang="en-US" altLang="en-US" sz="12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  <a:sym typeface="Symbol" pitchFamily="2" charset="2"/>
            </a:endParaRPr>
          </a:p>
          <a:p>
            <a:pPr marL="685800" lvl="1" indent="-2286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lphaUcPeriod"/>
            </a:pPr>
            <a:endParaRPr lang="en-US" altLang="en-US" sz="1200" dirty="0"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  <a:sym typeface="Symbol" pitchFamily="2" charset="2"/>
            </a:endParaRPr>
          </a:p>
          <a:p>
            <a:pPr marL="685800" lvl="1" indent="-2286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lphaUcPeriod"/>
            </a:pPr>
            <a:endParaRPr kumimoji="0" lang="en-US" altLang="en-US" sz="12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  <a:sym typeface="Symbol" pitchFamily="2" charset="2"/>
            </a:endParaRPr>
          </a:p>
          <a:p>
            <a:pPr marL="685800" lvl="1" indent="-2286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lphaUcPeriod"/>
            </a:pPr>
            <a:endParaRPr lang="en-US" altLang="en-US" sz="1200" dirty="0"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  <a:sym typeface="Symbol" pitchFamily="2" charset="2"/>
            </a:endParaRPr>
          </a:p>
          <a:p>
            <a:pPr marL="685800" lvl="1" indent="-2286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lphaUcPeriod"/>
            </a:pPr>
            <a:endParaRPr kumimoji="0" lang="en-US" altLang="en-US" sz="12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  <a:sym typeface="Symbol" pitchFamily="2" charset="2"/>
            </a:endParaRPr>
          </a:p>
          <a:p>
            <a:pPr marL="685800" lvl="1" indent="-2286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lphaUcPeriod"/>
            </a:pPr>
            <a:endParaRPr kumimoji="0" lang="en-US" altLang="en-US" sz="12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  <a:sym typeface="Symbol" pitchFamily="2" charset="2"/>
            </a:endParaRPr>
          </a:p>
          <a:p>
            <a:pPr marL="685800" lvl="1" indent="-2286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lphaUcPeriod"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Incubate the reaction mixture for 40 minutes at room temperature.</a:t>
            </a:r>
            <a:endParaRPr kumimoji="0" lang="en-US" altLang="en-US" sz="8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To conjugate the fluorophore (10), wash biotinylated cells from step 6c with PBS 3 times, centrifuging at 6000 </a:t>
            </a:r>
            <a:r>
              <a:rPr kumimoji="0" lang="en-US" altLang="en-US" sz="120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xg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for 3 minutes.</a:t>
            </a:r>
            <a:endParaRPr kumimoji="0" lang="en-US" altLang="en-US" sz="8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After the final wash, resuspend the cells in 500 µL of PBS and add 50 µL of streptavidin-AF647 (diluted to 20 nm).</a:t>
            </a:r>
            <a:endParaRPr kumimoji="0" lang="en-US" altLang="en-US" sz="8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Incubate the cells and streptavidin for 1 hour at room temperature while shaking.</a:t>
            </a:r>
            <a:endParaRPr kumimoji="0" lang="en-US" altLang="en-US" sz="8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Wash the cells and streptavidin again in PBS 3 times at 6000 </a:t>
            </a:r>
            <a:r>
              <a:rPr kumimoji="0" lang="en-US" altLang="en-US" sz="120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xg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for 3 minutes.</a:t>
            </a:r>
            <a:endParaRPr kumimoji="0" lang="en-US" altLang="en-US" sz="8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After the final wash, resuspend the cells in 50 µL of PBS.</a:t>
            </a:r>
            <a:endParaRPr kumimoji="0" lang="en-US" altLang="en-US" sz="8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Visualize on plate reader using 650 nm excitation:</a:t>
            </a:r>
            <a:endParaRPr kumimoji="0" lang="en-US" altLang="en-US" sz="8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685800" marR="0" lvl="1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lphaUcPeriod"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200 µL total per well</a:t>
            </a:r>
            <a:endParaRPr kumimoji="0" lang="en-US" altLang="en-US" sz="8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685800" marR="0" lvl="1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lphaUcPeriod"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10 µL cells, 190 µL PBS</a:t>
            </a:r>
            <a:endParaRPr kumimoji="0" lang="en-US" altLang="en-US" sz="8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685800" marR="0" lvl="1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lphaUcPeriod"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3 technical replicates per biological replicate</a:t>
            </a:r>
            <a:endParaRPr kumimoji="0" lang="en-US" altLang="en-US" sz="8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685800" marR="0" lvl="1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lphaUcPeriod"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Three blanks (PBS) </a:t>
            </a:r>
            <a:endParaRPr kumimoji="0" lang="en-US" altLang="en-US" sz="8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kumimoji="0" lang="en-US" altLang="en-US" sz="12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  <a:sym typeface="Symbol" pitchFamily="2" charset="2"/>
            </a:endParaRPr>
          </a:p>
        </p:txBody>
      </p:sp>
      <p:graphicFrame>
        <p:nvGraphicFramePr>
          <p:cNvPr id="14" name="Content Placeholder 3">
            <a:extLst>
              <a:ext uri="{FF2B5EF4-FFF2-40B4-BE49-F238E27FC236}">
                <a16:creationId xmlns:a16="http://schemas.microsoft.com/office/drawing/2014/main" id="{2185411B-F17E-22D3-A292-CDBF852021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9168990"/>
              </p:ext>
            </p:extLst>
          </p:nvPr>
        </p:nvGraphicFramePr>
        <p:xfrm>
          <a:off x="838200" y="2766218"/>
          <a:ext cx="4272117" cy="1325564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396490">
                  <a:extLst>
                    <a:ext uri="{9D8B030D-6E8A-4147-A177-3AD203B41FA5}">
                      <a16:colId xmlns:a16="http://schemas.microsoft.com/office/drawing/2014/main" val="607373690"/>
                    </a:ext>
                  </a:extLst>
                </a:gridCol>
                <a:gridCol w="1067705">
                  <a:extLst>
                    <a:ext uri="{9D8B030D-6E8A-4147-A177-3AD203B41FA5}">
                      <a16:colId xmlns:a16="http://schemas.microsoft.com/office/drawing/2014/main" val="375740749"/>
                    </a:ext>
                  </a:extLst>
                </a:gridCol>
                <a:gridCol w="1807922">
                  <a:extLst>
                    <a:ext uri="{9D8B030D-6E8A-4147-A177-3AD203B41FA5}">
                      <a16:colId xmlns:a16="http://schemas.microsoft.com/office/drawing/2014/main" val="3314278641"/>
                    </a:ext>
                  </a:extLst>
                </a:gridCol>
              </a:tblGrid>
              <a:tr h="33649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Component</a:t>
                      </a:r>
                      <a:endParaRPr lang="en-US" sz="1050" b="0" i="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µL per reaction</a:t>
                      </a:r>
                      <a:endParaRPr lang="en-US" sz="1050" b="0" i="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Amount per reaction</a:t>
                      </a:r>
                      <a:endParaRPr lang="en-US" sz="1050" b="0" i="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49264367"/>
                  </a:ext>
                </a:extLst>
              </a:tr>
              <a:tr h="16329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Pro2</a:t>
                      </a:r>
                      <a:endParaRPr lang="en-US" sz="1050" b="0" i="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 </a:t>
                      </a:r>
                      <a:endParaRPr lang="en-US" sz="1050" b="0" i="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 µM (33 nmol)</a:t>
                      </a:r>
                      <a:endParaRPr lang="en-US" sz="1050" b="0" i="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1675824"/>
                  </a:ext>
                </a:extLst>
              </a:tr>
              <a:tr h="16329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BioMixA</a:t>
                      </a:r>
                      <a:endParaRPr lang="en-US" sz="1050" b="0" i="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</a:t>
                      </a:r>
                      <a:endParaRPr lang="en-US" sz="1050" b="0" i="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50" b="0" i="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4647851"/>
                  </a:ext>
                </a:extLst>
              </a:tr>
              <a:tr h="171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BioMixB</a:t>
                      </a:r>
                      <a:endParaRPr lang="en-US" sz="1050" b="0" i="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</a:t>
                      </a:r>
                      <a:endParaRPr lang="en-US" sz="1050" b="0" i="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50" b="0" i="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79157278"/>
                  </a:ext>
                </a:extLst>
              </a:tr>
              <a:tr h="16329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BirA</a:t>
                      </a:r>
                      <a:endParaRPr lang="en-US" sz="1050" b="0" i="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8.325</a:t>
                      </a:r>
                      <a:endParaRPr lang="en-US" sz="1050" b="0" i="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8.325 µg</a:t>
                      </a:r>
                      <a:endParaRPr lang="en-US" sz="1050" b="0" i="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71875175"/>
                  </a:ext>
                </a:extLst>
              </a:tr>
              <a:tr h="32783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Sterile </a:t>
                      </a:r>
                      <a:r>
                        <a:rPr lang="en-US" sz="1050" kern="1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MilliQ</a:t>
                      </a:r>
                      <a:r>
                        <a:rPr lang="en-US" sz="105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water</a:t>
                      </a:r>
                      <a:endParaRPr lang="en-US" sz="1050" b="0" i="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155.68</a:t>
                      </a:r>
                      <a:endParaRPr lang="en-US" sz="1050" b="0" i="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50" b="0" i="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564310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4632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A908E-74D4-9C2B-2E03-2E19D1A5C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Previous student’s lab notebook (page 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271B00-08AA-4C1E-6F68-B6A583E54C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Thaw ~0.5 mL Pro2 on ice (from 1 mg/mL solution)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Pro2 = 150 </a:t>
            </a:r>
            <a:r>
              <a:rPr lang="en-US" sz="1600" kern="100" dirty="0" err="1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kDa</a:t>
            </a: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MW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 nmol = 150 µg Pro2 = 33 nmol in 0.5 mL (66 µM)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Buffer exchange into 10 mM Tris, pH 8, 20 mM NaCl 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Using Avidity </a:t>
            </a:r>
            <a:r>
              <a:rPr lang="en-US" sz="1600" kern="100" dirty="0" err="1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BirA</a:t>
            </a: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kit </a:t>
            </a:r>
            <a:r>
              <a:rPr lang="en-US" sz="1600" kern="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</a:t>
            </a:r>
            <a:r>
              <a:rPr lang="en-US" sz="1600" i="1" kern="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</a:t>
            </a:r>
            <a:r>
              <a:rPr lang="en-US" sz="1600" kern="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1600" i="1" kern="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</a:t>
            </a:r>
            <a:r>
              <a:rPr lang="en-US" sz="1600" kern="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33 nmol Pro2 x (2.5 µg </a:t>
            </a:r>
            <a:r>
              <a:rPr lang="en-US" sz="1600" kern="100" dirty="0" err="1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BirA</a:t>
            </a: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per 10 nmol protein substrate) = 8.325 µg </a:t>
            </a:r>
            <a:r>
              <a:rPr lang="en-US" sz="1600" kern="100" dirty="0" err="1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BirA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Dilute Pro2 to 40 µM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0.83 mL final reaction volume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Final reaction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500 µL Pro2 at 66 µM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83 µL </a:t>
            </a:r>
            <a:r>
              <a:rPr lang="en-US" sz="1600" kern="100" dirty="0" err="1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BiomixA</a:t>
            </a: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(bicine buffer)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83 µL </a:t>
            </a:r>
            <a:r>
              <a:rPr lang="en-US" sz="1600" kern="100" dirty="0" err="1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BiomixB</a:t>
            </a: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(ATP, biotin, </a:t>
            </a:r>
            <a:r>
              <a:rPr lang="en-US" sz="1600" kern="100" dirty="0" err="1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MgOAc</a:t>
            </a: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8.325 µL </a:t>
            </a:r>
            <a:r>
              <a:rPr lang="en-US" sz="1600" kern="100" dirty="0" err="1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BirA</a:t>
            </a: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 mg/mL)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155.68 µL water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Incubate 40 mins at room temperature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Use centrifugal filter with 100000 MWCO to filter out unbound </a:t>
            </a:r>
            <a:r>
              <a:rPr lang="en-US" sz="1600" kern="100" dirty="0" err="1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BirA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7995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A908E-74D4-9C2B-2E03-2E19D1A5C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Previous student’s lab notebook (page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271B00-08AA-4C1E-6F68-B6A583E54C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5. Prepare and run western blot (protocol from Mahmood and Yang, 2012 </a:t>
            </a:r>
            <a:r>
              <a:rPr lang="en-US" sz="1600" kern="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</a:t>
            </a:r>
            <a:r>
              <a:rPr lang="en-US" sz="1600" i="1" kern="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</a:t>
            </a:r>
            <a:r>
              <a:rPr lang="en-US" sz="1600" kern="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R="0" lvl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Incubate 50 µg Pro2 in 15 µL dd H2O and sample buffer at 100C for 15 mins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R="0" lvl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Prepare 10% stacking/6% separating SDS gel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R="0" lvl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Once gel is solidified, place in </a:t>
            </a:r>
            <a:r>
              <a:rPr lang="en-US" sz="1600" kern="100" dirty="0" err="1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electrophorator</a:t>
            </a: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cover with buffer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R="0" lvl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Load ladder and samples 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R="0" lvl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Run samples for about an hour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R="0" lvl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Cut filter sheets to fit gel and polyvinylidene fluoride (PDVF) membrane to fit gel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R="0" lvl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Wet sponge and filter paper in transfer buffer and PDVF membrane in methanol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R="0" lvl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Remove gel from casting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R="0" lvl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Create transfer stack: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R="0" lvl="2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Sponge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R="0" lvl="2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3 filter papers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R="0" lvl="2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Gel PDVF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R="0" lvl="2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3 filter papers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R="0" lvl="2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Squeeze out extra liquid and air bubbles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R="0" lvl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Transfer for 90 mins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R="0" lvl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Block membrane with 5% skim milk in TBST 1 </a:t>
            </a:r>
            <a:r>
              <a:rPr lang="en-US" sz="1600" kern="100" dirty="0" err="1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hr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R="0" lvl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Add streptavidin in 5% bovine serum albumin and incubate overnight at 4C on shaker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R="0" lvl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Wash membrane 5 with TBST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R="0" lvl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Add anti-Strep-HRP in 5% skim milk and incubate 1 </a:t>
            </a:r>
            <a:r>
              <a:rPr lang="en-US" sz="1600" kern="100" dirty="0" err="1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hr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R="0" lvl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Wash with TBST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R="0" lvl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Incubate membrane in ECL mix and visualize in dark room</a:t>
            </a:r>
            <a:endParaRPr lang="en-US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9755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1096</Words>
  <Application>Microsoft Macintosh PowerPoint</Application>
  <PresentationFormat>Widescreen</PresentationFormat>
  <Paragraphs>154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Aptos</vt:lpstr>
      <vt:lpstr>Arial</vt:lpstr>
      <vt:lpstr>Cambria Math</vt:lpstr>
      <vt:lpstr>Symbol</vt:lpstr>
      <vt:lpstr>Office Theme</vt:lpstr>
      <vt:lpstr>Pipettes and Problem Solving</vt:lpstr>
      <vt:lpstr>Scenario: Antibody Anxiety</vt:lpstr>
      <vt:lpstr>Sample Layout</vt:lpstr>
      <vt:lpstr>Expected Results</vt:lpstr>
      <vt:lpstr>Results (Ex. 650 nm)</vt:lpstr>
      <vt:lpstr>Troubleshoot the lack of signal from the antibody labelling experiment</vt:lpstr>
      <vt:lpstr>Detailed protocol</vt:lpstr>
      <vt:lpstr>Previous student’s lab notebook (page 1)</vt:lpstr>
      <vt:lpstr>Previous student’s lab notebook (page 2)</vt:lpstr>
      <vt:lpstr>Additional Information</vt:lpstr>
      <vt:lpstr>Additional Information</vt:lpstr>
      <vt:lpstr>Hypothetical experiment</vt:lpstr>
      <vt:lpstr>Hypothetical experiment</vt:lpstr>
      <vt:lpstr>Hypothetical experiment</vt:lpstr>
      <vt:lpstr>Hypothetical experiment</vt:lpstr>
      <vt:lpstr>Hypothetical experiment</vt:lpstr>
      <vt:lpstr>ANSWER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Pipettes and Problem Solving</dc:title>
  <dc:creator>Partipilo, Gina</dc:creator>
  <cp:lastModifiedBy>Partipilo, Gina</cp:lastModifiedBy>
  <cp:revision>12</cp:revision>
  <dcterms:created xsi:type="dcterms:W3CDTF">2024-04-11T19:25:54Z</dcterms:created>
  <dcterms:modified xsi:type="dcterms:W3CDTF">2024-06-15T20:16:33Z</dcterms:modified>
</cp:coreProperties>
</file>